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75" r:id="rId13"/>
    <p:sldId id="276" r:id="rId14"/>
    <p:sldId id="279" r:id="rId15"/>
    <p:sldId id="269" r:id="rId16"/>
    <p:sldId id="270" r:id="rId17"/>
    <p:sldId id="271" r:id="rId18"/>
    <p:sldId id="280" r:id="rId19"/>
    <p:sldId id="274" r:id="rId20"/>
    <p:sldId id="25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!Programing\HighPassFilter\Compare%20outpu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!Programing\HighPassFilter\Compare%20outpu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!Programing\HighPassFilter\Compare%20outpu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l-PL"/>
              <a:t>Porównanie czasu (w sekundach) wykonania algorytmu w C++ i ASM dla jednego wątka na średniego rozmiaru bitmapie wejściowej (640 x 426 px)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'Porównanie czasowe'!$C$2</c:f>
              <c:strCache>
                <c:ptCount val="1"/>
                <c:pt idx="0">
                  <c:v>C++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>
                <a:bevelT w="25400" h="25400" prst="slope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'Porównanie czasowe'!$B$3:$B$12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'Porównanie czasowe'!$C$3:$C$12</c:f>
              <c:numCache>
                <c:formatCode>General</c:formatCode>
                <c:ptCount val="10"/>
                <c:pt idx="0">
                  <c:v>1.6E-2</c:v>
                </c:pt>
                <c:pt idx="1">
                  <c:v>2.5000000000000001E-2</c:v>
                </c:pt>
                <c:pt idx="2">
                  <c:v>2.1999999999999999E-2</c:v>
                </c:pt>
                <c:pt idx="3">
                  <c:v>1.7999999999999999E-2</c:v>
                </c:pt>
                <c:pt idx="4">
                  <c:v>1.7000000000000001E-2</c:v>
                </c:pt>
                <c:pt idx="5">
                  <c:v>1.4999999999999999E-2</c:v>
                </c:pt>
                <c:pt idx="6">
                  <c:v>1.7000000000000001E-2</c:v>
                </c:pt>
                <c:pt idx="7">
                  <c:v>1.9E-2</c:v>
                </c:pt>
                <c:pt idx="8">
                  <c:v>1.6E-2</c:v>
                </c:pt>
                <c:pt idx="9">
                  <c:v>1.7999999999999999E-2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E79-44CD-A081-03AD1D705A0F}"/>
            </c:ext>
          </c:extLst>
        </c:ser>
        <c:ser>
          <c:idx val="1"/>
          <c:order val="1"/>
          <c:tx>
            <c:strRef>
              <c:f>'Porównanie czasowe'!$D$2</c:f>
              <c:strCache>
                <c:ptCount val="1"/>
                <c:pt idx="0">
                  <c:v>ASM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>
                <a:bevelT w="25400" h="25400" prst="slope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'Porównanie czasowe'!$B$3:$B$12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'Porównanie czasowe'!$D$3:$D$12</c:f>
              <c:numCache>
                <c:formatCode>General</c:formatCode>
                <c:ptCount val="10"/>
                <c:pt idx="0">
                  <c:v>2.5000000000000001E-2</c:v>
                </c:pt>
                <c:pt idx="1">
                  <c:v>2.1999999999999999E-2</c:v>
                </c:pt>
                <c:pt idx="2">
                  <c:v>2.1999999999999999E-2</c:v>
                </c:pt>
                <c:pt idx="3">
                  <c:v>2.1000000000000001E-2</c:v>
                </c:pt>
                <c:pt idx="4">
                  <c:v>2.3E-2</c:v>
                </c:pt>
                <c:pt idx="5">
                  <c:v>2.4E-2</c:v>
                </c:pt>
                <c:pt idx="6">
                  <c:v>2.5999999999999999E-2</c:v>
                </c:pt>
                <c:pt idx="7">
                  <c:v>2.3E-2</c:v>
                </c:pt>
                <c:pt idx="8">
                  <c:v>2.1999999999999999E-2</c:v>
                </c:pt>
                <c:pt idx="9">
                  <c:v>2.1000000000000001E-2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E79-44CD-A081-03AD1D705A0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998817984"/>
        <c:axId val="1998818400"/>
      </c:scatterChart>
      <c:valAx>
        <c:axId val="1998817984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/>
                  <a:t>Liczba próby [1]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8818400"/>
        <c:crosses val="autoZero"/>
        <c:crossBetween val="midCat"/>
      </c:valAx>
      <c:valAx>
        <c:axId val="1998818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/>
                  <a:t>Czas wykonania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88179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l-PL" dirty="0"/>
              <a:t>Porównanie średniego czasu (w sekundach) wykonania algorytmu w C++ i ASM dla N wątków na średniego rozmiaru bitmapie wejściowej (640 x 426 </a:t>
            </a:r>
            <a:r>
              <a:rPr lang="pl-PL" dirty="0" err="1"/>
              <a:t>px</a:t>
            </a:r>
            <a:r>
              <a:rPr lang="pl-PL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'Porównanie czasowe'!$C$2</c:f>
              <c:strCache>
                <c:ptCount val="1"/>
                <c:pt idx="0">
                  <c:v>C++</c:v>
                </c:pt>
              </c:strCache>
            </c:strRef>
          </c:tx>
          <c:spPr>
            <a:ln w="95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>
                <a:bevelT w="25400" h="25400" prst="slope"/>
              </a:sp3d>
            </c:spPr>
          </c:marker>
          <c:dPt>
            <c:idx val="2"/>
            <c:marker>
              <c:symbol val="circle"/>
              <c:size val="6"/>
              <c:spPr>
                <a:gradFill rotWithShape="1">
                  <a:gsLst>
                    <a:gs pos="0">
                      <a:schemeClr val="accent6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6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6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  <a:ln w="9525" cap="rnd">
                  <a:solidFill>
                    <a:schemeClr val="accent6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l"/>
                </a:scene3d>
                <a:sp3d>
                  <a:bevelT w="25400" h="25400" prst="slope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F0EA-4044-8F58-9901B2014526}"/>
              </c:ext>
            </c:extLst>
          </c:dPt>
          <c:dLbls>
            <c:dLbl>
              <c:idx val="3"/>
              <c:layout>
                <c:manualLayout>
                  <c:x val="-2.8111642294713225E-2"/>
                  <c:y val="-5.80134514435695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0EA-4044-8F58-9901B2014526}"/>
                </c:ext>
              </c:extLst>
            </c:dLbl>
            <c:dLbl>
              <c:idx val="4"/>
              <c:layout>
                <c:manualLayout>
                  <c:x val="-6.3825928008998875E-2"/>
                  <c:y val="-5.80134514435695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0EA-4044-8F58-9901B20145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('Porównanie czasowe'!$B$3,'Porównanie czasowe'!$B$4,'Porównanie czasowe'!$B$6,'Porównanie czasowe'!$B$10,'Porównanie czasowe'!$B$12)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10</c:v>
                </c:pt>
              </c:numCache>
            </c:numRef>
          </c:xVal>
          <c:yVal>
            <c:numRef>
              <c:f>('Porównanie czasowe'!$C$13,'Porównanie czasowe'!$E$13,'Porównanie czasowe'!$G$13,'Porównanie czasowe'!$I$13,'Porównanie czasowe'!$K$13)</c:f>
              <c:numCache>
                <c:formatCode>General</c:formatCode>
                <c:ptCount val="5"/>
                <c:pt idx="0">
                  <c:v>1.7999999999999999E-2</c:v>
                </c:pt>
                <c:pt idx="1">
                  <c:v>1.4E-2</c:v>
                </c:pt>
                <c:pt idx="2">
                  <c:v>1.2E-2</c:v>
                </c:pt>
                <c:pt idx="3">
                  <c:v>1.0999999999999999E-2</c:v>
                </c:pt>
                <c:pt idx="4">
                  <c:v>1.0999999999999999E-2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0EA-4044-8F58-9901B2014526}"/>
            </c:ext>
          </c:extLst>
        </c:ser>
        <c:ser>
          <c:idx val="1"/>
          <c:order val="1"/>
          <c:tx>
            <c:v>ASM</c:v>
          </c:tx>
          <c:spPr>
            <a:ln w="95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>
                <a:bevelT w="25400" h="25400" prst="slope"/>
              </a:sp3d>
            </c:spPr>
          </c:marker>
          <c:dLbls>
            <c:dLbl>
              <c:idx val="3"/>
              <c:layout>
                <c:manualLayout>
                  <c:x val="-3.3468785151856084E-2"/>
                  <c:y val="3.42484533183352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0EA-4044-8F58-9901B2014526}"/>
                </c:ext>
              </c:extLst>
            </c:dLbl>
            <c:dLbl>
              <c:idx val="4"/>
              <c:layout>
                <c:manualLayout>
                  <c:x val="-5.4897356580427444E-2"/>
                  <c:y val="4.31770247469066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0EA-4044-8F58-9901B20145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('Porównanie czasowe'!$B$3,'Porównanie czasowe'!$B$4,'Porównanie czasowe'!$B$6,'Porównanie czasowe'!$B$10,'Porównanie czasowe'!$B$12)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10</c:v>
                </c:pt>
              </c:numCache>
            </c:numRef>
          </c:xVal>
          <c:yVal>
            <c:numRef>
              <c:f>('Porównanie czasowe'!$D$13,'Porównanie czasowe'!$F$13,'Porównanie czasowe'!$H$13,'Porównanie czasowe'!$J$13,'Porównanie czasowe'!$L$13)</c:f>
              <c:numCache>
                <c:formatCode>General</c:formatCode>
                <c:ptCount val="5"/>
                <c:pt idx="0">
                  <c:v>2.3E-2</c:v>
                </c:pt>
                <c:pt idx="1">
                  <c:v>1.6E-2</c:v>
                </c:pt>
                <c:pt idx="2">
                  <c:v>1.2999999999999999E-2</c:v>
                </c:pt>
                <c:pt idx="3">
                  <c:v>1.2E-2</c:v>
                </c:pt>
                <c:pt idx="4">
                  <c:v>1.2E-2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F0EA-4044-8F58-9901B201452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2014632032"/>
        <c:axId val="2014622464"/>
      </c:scatterChart>
      <c:valAx>
        <c:axId val="2014632032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/>
                  <a:t>Ilość wątków [1]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4622464"/>
        <c:crosses val="autoZero"/>
        <c:crossBetween val="midCat"/>
      </c:valAx>
      <c:valAx>
        <c:axId val="2014622464"/>
        <c:scaling>
          <c:orientation val="minMax"/>
          <c:max val="6.0000000000000012E-2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/>
                  <a:t>Czas wykonania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46320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l-PL"/>
              <a:t>Porównanie średniego czasu (w sekundach) wykonania algorytmu w C++ i ASM dla różnej liczby wątków na dużego rozmiaru bitmapie wejściowej (3840 x 2130 px)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'Porównanie czasowe'!$C$2</c:f>
              <c:strCache>
                <c:ptCount val="1"/>
                <c:pt idx="0">
                  <c:v>C++</c:v>
                </c:pt>
              </c:strCache>
            </c:strRef>
          </c:tx>
          <c:spPr>
            <a:ln w="95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>
                <a:bevelT w="25400" h="25400" prst="slope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('Porównanie czasowe'!$U$3,'Porównanie czasowe'!$U$4,'Porównanie czasowe'!$U$6,'Porównanie czasowe'!$U$10,'Porównanie czasowe'!$U$12)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10</c:v>
                </c:pt>
              </c:numCache>
            </c:numRef>
          </c:xVal>
          <c:yVal>
            <c:numRef>
              <c:f>('Porównanie czasowe'!$V$13,'Porównanie czasowe'!$X$13,'Porównanie czasowe'!$Z$13,'Porównanie czasowe'!$AB$13,'Porównanie czasowe'!$AD$13)</c:f>
              <c:numCache>
                <c:formatCode>General</c:formatCode>
                <c:ptCount val="5"/>
                <c:pt idx="0">
                  <c:v>0.157</c:v>
                </c:pt>
                <c:pt idx="1">
                  <c:v>0.11899999999999999</c:v>
                </c:pt>
                <c:pt idx="2">
                  <c:v>9.8000000000000004E-2</c:v>
                </c:pt>
                <c:pt idx="3">
                  <c:v>8.7999999999999995E-2</c:v>
                </c:pt>
                <c:pt idx="4">
                  <c:v>9.0999999999999998E-2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116-491B-80B8-026C4B0FFE7A}"/>
            </c:ext>
          </c:extLst>
        </c:ser>
        <c:ser>
          <c:idx val="1"/>
          <c:order val="1"/>
          <c:tx>
            <c:v>ASM</c:v>
          </c:tx>
          <c:spPr>
            <a:ln w="95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>
                <a:bevelT w="25400" h="25400" prst="slope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('Porównanie czasowe'!$U$3,'Porównanie czasowe'!$U$4,'Porównanie czasowe'!$U$6,'Porównanie czasowe'!$U$10,'Porównanie czasowe'!$U$12)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10</c:v>
                </c:pt>
              </c:numCache>
            </c:numRef>
          </c:xVal>
          <c:yVal>
            <c:numRef>
              <c:f>('Porównanie czasowe'!$W$13,'Porównanie czasowe'!$Y$13,'Porównanie czasowe'!$AA$13,'Porównanie czasowe'!$AC$13,'Porównanie czasowe'!$AE$13)</c:f>
              <c:numCache>
                <c:formatCode>General</c:formatCode>
                <c:ptCount val="5"/>
                <c:pt idx="0">
                  <c:v>0.20399999999999999</c:v>
                </c:pt>
                <c:pt idx="1">
                  <c:v>0.121</c:v>
                </c:pt>
                <c:pt idx="2">
                  <c:v>0.112</c:v>
                </c:pt>
                <c:pt idx="3">
                  <c:v>0.10100000000000001</c:v>
                </c:pt>
                <c:pt idx="4">
                  <c:v>9.8000000000000004E-2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116-491B-80B8-026C4B0FFE7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2014632032"/>
        <c:axId val="2014622464"/>
      </c:scatterChart>
      <c:valAx>
        <c:axId val="2014632032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/>
                  <a:t>Liczba wątków [1]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4622464"/>
        <c:crosses val="autoZero"/>
        <c:crossBetween val="midCat"/>
      </c:valAx>
      <c:valAx>
        <c:axId val="2014622464"/>
        <c:scaling>
          <c:orientation val="minMax"/>
          <c:max val="0.30000000000000004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/>
                  <a:t>Czas wykonania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46320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895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9068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474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5338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1631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9839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40300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0861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1498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3918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3725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089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635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863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7893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9639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7043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440AC3E-F8AC-4679-BFE8-C848239B1027}" type="datetimeFigureOut">
              <a:rPr lang="pl-PL" smtClean="0"/>
              <a:t>15.01.2022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14107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cpp/build/x64-software-conventions?view=msvc-170" TargetMode="External"/><Relationship Id="rId2" Type="http://schemas.openxmlformats.org/officeDocument/2006/relationships/hyperlink" Target="http://www.algorytm.org/przetwarzanie-obrazow/filtrowanie-obrazow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elixcloutier.com/x86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High pass </a:t>
            </a:r>
            <a:r>
              <a:rPr lang="pl-PL" dirty="0" err="1"/>
              <a:t>filter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Kacper Nitkiewicz</a:t>
            </a:r>
          </a:p>
          <a:p>
            <a:r>
              <a:rPr lang="pl-PL" dirty="0"/>
              <a:t>Informatyka, semestr 5, grupa 5, sekcja 1</a:t>
            </a:r>
          </a:p>
        </p:txBody>
      </p:sp>
    </p:spTree>
    <p:extLst>
      <p:ext uri="{BB962C8B-B14F-4D97-AF65-F5344CB8AC3E}">
        <p14:creationId xmlns:p14="http://schemas.microsoft.com/office/powerpoint/2010/main" val="734398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4294967295"/>
          </p:nvPr>
        </p:nvSpPr>
        <p:spPr>
          <a:xfrm>
            <a:off x="1169988" y="690563"/>
            <a:ext cx="10631487" cy="52451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Implementacja oparta o dwie funkcje: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 Funkcja </a:t>
            </a:r>
            <a:r>
              <a:rPr lang="pl-PL" dirty="0" err="1"/>
              <a:t>ApplyMaskToRGB</a:t>
            </a:r>
            <a:r>
              <a:rPr lang="pl-PL" dirty="0"/>
              <a:t>, przyjmująca fragment obrazu 3x3 (reprezentujący wartości R, G lub B pikseli na danym obszarze) i zwracająca nową wartość piksela po nałożeniu maski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 Funkcja </a:t>
            </a:r>
            <a:r>
              <a:rPr lang="pl-PL" dirty="0" err="1"/>
              <a:t>ApplyHighPassFilterCpp</a:t>
            </a:r>
            <a:r>
              <a:rPr lang="pl-PL" dirty="0"/>
              <a:t>, przyjmująca m.in. bitmapę wejściową i zwracająca bitmapę po nałożeniu filtra.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Dodatkowe potrzebne </a:t>
            </a:r>
            <a:r>
              <a:rPr lang="pl-PL" dirty="0" err="1"/>
              <a:t>zmiennA</a:t>
            </a:r>
            <a:r>
              <a:rPr lang="pl-PL" dirty="0"/>
              <a:t>: tablica masek (3x3)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Algorytm omija piksele, które znajdują się na krawędzi obrazu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3AD22859-722E-4599-89F4-4BD932F37DE0}"/>
              </a:ext>
            </a:extLst>
          </p:cNvPr>
          <p:cNvSpPr txBox="1">
            <a:spLocks/>
          </p:cNvSpPr>
          <p:nvPr/>
        </p:nvSpPr>
        <p:spPr>
          <a:xfrm>
            <a:off x="1752600" y="690563"/>
            <a:ext cx="8686800" cy="1468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dirty="0"/>
              <a:t>Implementacja</a:t>
            </a:r>
          </a:p>
        </p:txBody>
      </p:sp>
    </p:spTree>
    <p:extLst>
      <p:ext uri="{BB962C8B-B14F-4D97-AF65-F5344CB8AC3E}">
        <p14:creationId xmlns:p14="http://schemas.microsoft.com/office/powerpoint/2010/main" val="3598538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B89537AC-0127-409B-B455-8FA2760A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609206"/>
            <a:ext cx="8440328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8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Wykorzystane instrukcje wektorowe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33342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Główne instrukcje wektorowe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l-PL" b="1" dirty="0" err="1"/>
              <a:t>pmaddwd</a:t>
            </a:r>
            <a:r>
              <a:rPr lang="pl-PL" b="1" dirty="0"/>
              <a:t> </a:t>
            </a:r>
            <a:r>
              <a:rPr lang="pl-PL" dirty="0"/>
              <a:t>– instrukcja wykorzystana przy obliczaniu nowej wartości piksela; mnoży poszczególne 16-bitowe elementy dwóch wektorów, sumuje pomnożone wartości parami, i zapisuje 32-bitowe sumy</a:t>
            </a:r>
            <a:br>
              <a:rPr lang="pl-PL" dirty="0"/>
            </a:br>
            <a:r>
              <a:rPr lang="pl-PL" dirty="0"/>
              <a:t>w przypadku projektu używamy jej, by szybko przemnożyć fragment obrazu przez maski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 </a:t>
            </a:r>
            <a:r>
              <a:rPr lang="pl-PL" b="1" dirty="0" err="1"/>
              <a:t>phaddd</a:t>
            </a:r>
            <a:r>
              <a:rPr lang="pl-PL" dirty="0"/>
              <a:t> – instrukcja wykorzystana przy obliczaniu nowej wartości piksela; sumuje elementy wektora parami i zapisuje sumy</a:t>
            </a:r>
            <a:br>
              <a:rPr lang="pl-PL" dirty="0"/>
            </a:br>
            <a:r>
              <a:rPr lang="pl-PL" dirty="0"/>
              <a:t>w przypadku projektu używamy jej dwukrotnie, by zsumować przemnożone wyżej wartości do jednej liczby</a:t>
            </a:r>
          </a:p>
        </p:txBody>
      </p:sp>
    </p:spTree>
    <p:extLst>
      <p:ext uri="{BB962C8B-B14F-4D97-AF65-F5344CB8AC3E}">
        <p14:creationId xmlns:p14="http://schemas.microsoft.com/office/powerpoint/2010/main" val="2491115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Dodatkowe instrukcje wektorowe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Przenoszenia: MOVQ, PMOVSXBW, PMOVZXBW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Inne: PXOR, MAXPD, MINPD</a:t>
            </a:r>
          </a:p>
        </p:txBody>
      </p:sp>
    </p:spTree>
    <p:extLst>
      <p:ext uri="{BB962C8B-B14F-4D97-AF65-F5344CB8AC3E}">
        <p14:creationId xmlns:p14="http://schemas.microsoft.com/office/powerpoint/2010/main" val="2900266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51012" y="865974"/>
            <a:ext cx="8676222" cy="36438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Porównanie czasowe </a:t>
            </a:r>
            <a:br>
              <a:rPr lang="en-US" sz="6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6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C++ VS ASM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751012" y="5542384"/>
            <a:ext cx="8676222" cy="6282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280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54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A01FEB1-A672-4F94-AB73-59D0C9D0F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293369"/>
              </p:ext>
            </p:extLst>
          </p:nvPr>
        </p:nvGraphicFramePr>
        <p:xfrm>
          <a:off x="5486396" y="5105400"/>
          <a:ext cx="121920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0929189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36821377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 wątek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4625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C++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ASM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43325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0.018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0.023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9687282"/>
                  </a:ext>
                </a:extLst>
              </a:tr>
            </a:tbl>
          </a:graphicData>
        </a:graphic>
      </p:graphicFrame>
      <p:graphicFrame>
        <p:nvGraphicFramePr>
          <p:cNvPr id="7" name="Wykres 6">
            <a:extLst>
              <a:ext uri="{FF2B5EF4-FFF2-40B4-BE49-F238E27FC236}">
                <a16:creationId xmlns:a16="http://schemas.microsoft.com/office/drawing/2014/main" id="{00000000-0008-0000-01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6998479"/>
              </p:ext>
            </p:extLst>
          </p:nvPr>
        </p:nvGraphicFramePr>
        <p:xfrm>
          <a:off x="2551015" y="495300"/>
          <a:ext cx="7089962" cy="4286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20F0629F-98C7-49F8-83BC-04BBF653A537}"/>
              </a:ext>
            </a:extLst>
          </p:cNvPr>
          <p:cNvSpPr txBox="1">
            <a:spLocks/>
          </p:cNvSpPr>
          <p:nvPr/>
        </p:nvSpPr>
        <p:spPr>
          <a:xfrm>
            <a:off x="3922713" y="5391150"/>
            <a:ext cx="9905998" cy="3124201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Średnia:</a:t>
            </a:r>
          </a:p>
        </p:txBody>
      </p:sp>
    </p:spTree>
    <p:extLst>
      <p:ext uri="{BB962C8B-B14F-4D97-AF65-F5344CB8AC3E}">
        <p14:creationId xmlns:p14="http://schemas.microsoft.com/office/powerpoint/2010/main" val="3996411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Wykres 4">
            <a:extLst>
              <a:ext uri="{FF2B5EF4-FFF2-40B4-BE49-F238E27FC236}">
                <a16:creationId xmlns:a16="http://schemas.microsoft.com/office/drawing/2014/main" id="{00000000-0008-0000-01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0189609"/>
              </p:ext>
            </p:extLst>
          </p:nvPr>
        </p:nvGraphicFramePr>
        <p:xfrm>
          <a:off x="2566894" y="1066800"/>
          <a:ext cx="7058212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41342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Wykres 3">
            <a:extLst>
              <a:ext uri="{FF2B5EF4-FFF2-40B4-BE49-F238E27FC236}">
                <a16:creationId xmlns:a16="http://schemas.microsoft.com/office/drawing/2014/main" id="{00000000-0008-0000-0100-000005000000}"/>
              </a:ext>
            </a:extLst>
          </p:cNvPr>
          <p:cNvGraphicFramePr>
            <a:graphicFrameLocks/>
          </p:cNvGraphicFramePr>
          <p:nvPr/>
        </p:nvGraphicFramePr>
        <p:xfrm>
          <a:off x="2564653" y="1295400"/>
          <a:ext cx="7062694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47054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4294967295"/>
          </p:nvPr>
        </p:nvSpPr>
        <p:spPr>
          <a:xfrm>
            <a:off x="762001" y="681038"/>
            <a:ext cx="10306050" cy="52451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Algorytm w CPP jest nieznacznie szybszy od tego w ASM. Przy jednym wątku wysokopoziomowy algorytm jest do 30% szybszy od tego napisanego w Asemblerze.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Algorytm w ASM przy większej ilości wątków zaczyna zmniejszać czas miedzy wykonaniem w CPP, lecz wciąż ta różnica sięga 7/8%.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Lepsze czasy dla CPP mogą wynikać z słabej implementacji kodu w języku ASM.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Nie ma potrzeby stosowania implementacji asemblerowej przy tak niedużych czasach wykonywania algorytmu.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ABB942A0-A8E6-458D-BE22-60E283B1E87A}"/>
              </a:ext>
            </a:extLst>
          </p:cNvPr>
          <p:cNvSpPr txBox="1">
            <a:spLocks/>
          </p:cNvSpPr>
          <p:nvPr/>
        </p:nvSpPr>
        <p:spPr>
          <a:xfrm>
            <a:off x="1752600" y="681038"/>
            <a:ext cx="8686800" cy="1468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/>
              <a:t>Wnioski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04915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51011" y="1960200"/>
            <a:ext cx="8686800" cy="1468800"/>
          </a:xfrm>
        </p:spPr>
        <p:txBody>
          <a:bodyPr/>
          <a:lstStyle/>
          <a:p>
            <a:pPr algn="ctr"/>
            <a:r>
              <a:rPr lang="pl-PL" dirty="0"/>
              <a:t>Opis Projektu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19304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Źródła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Wybór i opis algorytmu: </a:t>
            </a:r>
            <a:r>
              <a:rPr lang="pl-PL" dirty="0">
                <a:hlinkClick r:id="rId2"/>
              </a:rPr>
              <a:t>http://www.algorytm.org/przetwarzanie-obrazow/filtrowanie-obrazow.html</a:t>
            </a:r>
            <a:endParaRPr lang="pl-PL" dirty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Dokumentacja MASM x64: </a:t>
            </a:r>
            <a:r>
              <a:rPr lang="pl-PL" dirty="0">
                <a:hlinkClick r:id="rId3"/>
              </a:rPr>
              <a:t>https://docs.microsoft.com/en-us/cpp/build/x64-software-conventions?view=msvc-170</a:t>
            </a:r>
            <a:endParaRPr lang="pl-PL" dirty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Dokumentacja instrukcji SIMD: </a:t>
            </a:r>
            <a:r>
              <a:rPr lang="pl-PL" dirty="0">
                <a:hlinkClick r:id="rId4"/>
              </a:rPr>
              <a:t>https://www.felixcloutier.com/x86/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3586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Filtry górnoprzepustowe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>
              <a:xfrm>
                <a:off x="1105593" y="1854047"/>
                <a:ext cx="10058400" cy="4023360"/>
              </a:xfrm>
            </p:spPr>
            <p:txBody>
              <a:bodyPr>
                <a:normAutofit/>
              </a:bodyPr>
              <a:lstStyle/>
              <a:p>
                <a:r>
                  <a:rPr lang="pl-PL" dirty="0"/>
                  <a:t>Te filtry są w stanie stłumić niskie częstotliwości w obrazie i wzmocnić elementy o wysokiej częstotliwości, czyli szczegóły. W wyniku nałożenia filtra następuje zwiększenie jasności i koloru. Większość obrazów będzie mieć podkreślone ostre krawędzi oraz zwiększony kontrast</a:t>
                </a:r>
              </a:p>
              <a:p>
                <a:r>
                  <a:rPr lang="pl-PL" dirty="0"/>
                  <a:t>W projekcie zastosowany został filtr górnoprzepustowy o następującej masce: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dirty="0"/>
              </a:p>
            </p:txBody>
          </p:sp>
        </mc:Choice>
        <mc:Fallback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5593" y="1854047"/>
                <a:ext cx="10058400" cy="4023360"/>
              </a:xfrm>
              <a:blipFill>
                <a:blip r:embed="rId2"/>
                <a:stretch>
                  <a:fillRect l="-9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43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Pseudokod Nakładania filtrów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Wybierz piksel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Znajdź wszystkich jego sąsiadów, zapisz wartości pikseli do tablicy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Oblicz nową wartość wybranego piksela, mnożąc poszczególne wartości pikseli z tablicy przez odpowiadające im maski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Upewnij się, że nowa wartość jest z zakresu &lt;0; 255&gt;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Podziel nową wartość przez sumę masek (jeśli różna od zera), by zapobiec zmianie jasności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Powtórz dla wartości koloru R, G i B danego piksela, następnie wybierz następny</a:t>
            </a:r>
          </a:p>
        </p:txBody>
      </p:sp>
    </p:spTree>
    <p:extLst>
      <p:ext uri="{BB962C8B-B14F-4D97-AF65-F5344CB8AC3E}">
        <p14:creationId xmlns:p14="http://schemas.microsoft.com/office/powerpoint/2010/main" val="2231115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pole tekstowe 1"/>
              <p:cNvSpPr txBox="1"/>
              <p:nvPr/>
            </p:nvSpPr>
            <p:spPr>
              <a:xfrm>
                <a:off x="1467195" y="2481348"/>
                <a:ext cx="2136483" cy="7564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pl-PL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  <m:e>
                                <m:r>
                                  <a:rPr lang="pl-PL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dirty="0"/>
              </a:p>
            </p:txBody>
          </p:sp>
        </mc:Choice>
        <mc:Fallback>
          <p:sp>
            <p:nvSpPr>
              <p:cNvPr id="2" name="pole tekstow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195" y="2481348"/>
                <a:ext cx="2136483" cy="7564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pole tekstowe 4"/>
              <p:cNvSpPr txBox="1"/>
              <p:nvPr/>
            </p:nvSpPr>
            <p:spPr>
              <a:xfrm>
                <a:off x="3603678" y="2709134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5" name="pole tekstow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678" y="2709134"/>
                <a:ext cx="218008" cy="276999"/>
              </a:xfrm>
              <a:prstGeom prst="rect">
                <a:avLst/>
              </a:prstGeom>
              <a:blipFill>
                <a:blip r:embed="rId3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pole tekstowe 5"/>
              <p:cNvSpPr txBox="1"/>
              <p:nvPr/>
            </p:nvSpPr>
            <p:spPr>
              <a:xfrm>
                <a:off x="3821686" y="2481346"/>
                <a:ext cx="2136483" cy="7564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l-PL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dirty="0"/>
              </a:p>
            </p:txBody>
          </p:sp>
        </mc:Choice>
        <mc:Fallback>
          <p:sp>
            <p:nvSpPr>
              <p:cNvPr id="6" name="pole tekstow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686" y="2481346"/>
                <a:ext cx="2136483" cy="756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pole tekstowe 6"/>
              <p:cNvSpPr txBox="1"/>
              <p:nvPr/>
            </p:nvSpPr>
            <p:spPr>
              <a:xfrm>
                <a:off x="5958169" y="2709134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>
          <p:sp>
            <p:nvSpPr>
              <p:cNvPr id="7" name="pole tekstow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169" y="2709134"/>
                <a:ext cx="237244" cy="276999"/>
              </a:xfrm>
              <a:prstGeom prst="rect">
                <a:avLst/>
              </a:prstGeom>
              <a:blipFill>
                <a:blip r:embed="rId5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pole tekstowe 7"/>
              <p:cNvSpPr txBox="1"/>
              <p:nvPr/>
            </p:nvSpPr>
            <p:spPr>
              <a:xfrm>
                <a:off x="9188112" y="2739859"/>
                <a:ext cx="5850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l-PL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" name="pole tekstow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112" y="2739859"/>
                <a:ext cx="585061" cy="276999"/>
              </a:xfrm>
              <a:prstGeom prst="rect">
                <a:avLst/>
              </a:prstGeom>
              <a:blipFill>
                <a:blip r:embed="rId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ole tekstowe 8"/>
          <p:cNvSpPr txBox="1"/>
          <p:nvPr/>
        </p:nvSpPr>
        <p:spPr>
          <a:xfrm>
            <a:off x="-14400" y="382385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/>
              <a:t>Nowa wartość piksela: </a:t>
            </a:r>
            <a:r>
              <a:rPr lang="pl-PL" sz="2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0" name="pole tekstowe 9"/>
          <p:cNvSpPr txBox="1"/>
          <p:nvPr/>
        </p:nvSpPr>
        <p:spPr>
          <a:xfrm>
            <a:off x="1039145" y="1668548"/>
            <a:ext cx="2992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Wybrany piksel i jego sąsiedzi</a:t>
            </a:r>
          </a:p>
        </p:txBody>
      </p:sp>
      <p:sp>
        <p:nvSpPr>
          <p:cNvPr id="11" name="pole tekstowe 10"/>
          <p:cNvSpPr txBox="1"/>
          <p:nvPr/>
        </p:nvSpPr>
        <p:spPr>
          <a:xfrm>
            <a:off x="4287254" y="1668548"/>
            <a:ext cx="120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Maski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71966058-EF74-4C7B-8D0E-447FED9A3554}"/>
                  </a:ext>
                </a:extLst>
              </p:cNvPr>
              <p:cNvSpPr txBox="1"/>
              <p:nvPr/>
            </p:nvSpPr>
            <p:spPr>
              <a:xfrm>
                <a:off x="4621815" y="2392007"/>
                <a:ext cx="6102990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begChr m:val="["/>
                          <m:endChr m:val="]"/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i="1">
                                    <a:latin typeface="Cambria Math" panose="02040503050406030204" pitchFamily="18" charset="0"/>
                                  </a:rPr>
                                  <m:t>6	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pl-PL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pl-PL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i="1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pl-PL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pl-PL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pl-PL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i="1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i="1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lang="pl-PL" i="1"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  <m:e>
                                <m:r>
                                  <a:rPr lang="pl-PL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71966058-EF74-4C7B-8D0E-447FED9A3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815" y="2392007"/>
                <a:ext cx="6102990" cy="9727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710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51012" y="865974"/>
            <a:ext cx="8676222" cy="36438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Przykładowe</a:t>
            </a:r>
            <a:r>
              <a:rPr lang="en-US" sz="6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sz="66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Wyniki</a:t>
            </a:r>
            <a:endParaRPr lang="en-US" sz="66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751012" y="5542384"/>
            <a:ext cx="8676222" cy="6282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280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117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097280" y="881776"/>
            <a:ext cx="4937760" cy="736282"/>
          </a:xfrm>
        </p:spPr>
        <p:txBody>
          <a:bodyPr>
            <a:normAutofit/>
          </a:bodyPr>
          <a:lstStyle/>
          <a:p>
            <a:pPr algn="ctr"/>
            <a:r>
              <a:rPr lang="pl-PL" sz="2800" dirty="0"/>
              <a:t>Przed</a:t>
            </a:r>
          </a:p>
        </p:txBody>
      </p:sp>
      <p:pic>
        <p:nvPicPr>
          <p:cNvPr id="7" name="Symbol zastępczy zawartości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56" y="1836738"/>
            <a:ext cx="4124325" cy="4124325"/>
          </a:xfrm>
        </p:spPr>
      </p:pic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217920" y="881776"/>
            <a:ext cx="4937760" cy="736282"/>
          </a:xfrm>
        </p:spPr>
        <p:txBody>
          <a:bodyPr/>
          <a:lstStyle/>
          <a:p>
            <a:pPr algn="ctr"/>
            <a:r>
              <a:rPr lang="pl-PL" sz="2800" dirty="0"/>
              <a:t>po</a:t>
            </a:r>
          </a:p>
        </p:txBody>
      </p:sp>
      <p:pic>
        <p:nvPicPr>
          <p:cNvPr id="13" name="Symbol zastępczy zawartości 12" descr="Obraz zawierający osoba, kobieta, włosy, kapelusz&#10;&#10;Opis wygenerowany automatycznie">
            <a:extLst>
              <a:ext uri="{FF2B5EF4-FFF2-40B4-BE49-F238E27FC236}">
                <a16:creationId xmlns:a16="http://schemas.microsoft.com/office/drawing/2014/main" id="{FBEE679A-B89D-4CFA-9B6D-DB1557AF693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870" y="1836738"/>
            <a:ext cx="4124325" cy="4124325"/>
          </a:xfrm>
        </p:spPr>
      </p:pic>
    </p:spTree>
    <p:extLst>
      <p:ext uri="{BB962C8B-B14F-4D97-AF65-F5344CB8AC3E}">
        <p14:creationId xmlns:p14="http://schemas.microsoft.com/office/powerpoint/2010/main" val="656642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097280" y="881776"/>
            <a:ext cx="4937760" cy="736282"/>
          </a:xfrm>
        </p:spPr>
        <p:txBody>
          <a:bodyPr>
            <a:normAutofit/>
          </a:bodyPr>
          <a:lstStyle/>
          <a:p>
            <a:pPr algn="ctr"/>
            <a:r>
              <a:rPr lang="pl-PL" sz="2800" dirty="0"/>
              <a:t>Przed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217920" y="881776"/>
            <a:ext cx="4937760" cy="736282"/>
          </a:xfrm>
        </p:spPr>
        <p:txBody>
          <a:bodyPr/>
          <a:lstStyle/>
          <a:p>
            <a:pPr algn="ctr"/>
            <a:r>
              <a:rPr lang="pl-PL" sz="2800" dirty="0"/>
              <a:t>po</a:t>
            </a:r>
          </a:p>
        </p:txBody>
      </p:sp>
      <p:pic>
        <p:nvPicPr>
          <p:cNvPr id="25" name="Symbol zastępczy zawartości 24">
            <a:extLst>
              <a:ext uri="{FF2B5EF4-FFF2-40B4-BE49-F238E27FC236}">
                <a16:creationId xmlns:a16="http://schemas.microsoft.com/office/drawing/2014/main" id="{428194EC-EB08-401B-96CB-E6941A2C83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398" y="1718981"/>
            <a:ext cx="2529902" cy="4415120"/>
          </a:xfrm>
        </p:spPr>
      </p:pic>
      <p:pic>
        <p:nvPicPr>
          <p:cNvPr id="23" name="Symbol zastępczy zawartości 22" descr="Obraz zawierający bezkręgowce, jasne, ośmiornica, grafika wektorowa&#10;&#10;Opis wygenerowany automatycznie">
            <a:extLst>
              <a:ext uri="{FF2B5EF4-FFF2-40B4-BE49-F238E27FC236}">
                <a16:creationId xmlns:a16="http://schemas.microsoft.com/office/drawing/2014/main" id="{6E43E5B6-D1A9-411B-A491-225495F213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09" y="1718981"/>
            <a:ext cx="2529902" cy="4415120"/>
          </a:xfrm>
        </p:spPr>
      </p:pic>
    </p:spTree>
    <p:extLst>
      <p:ext uri="{BB962C8B-B14F-4D97-AF65-F5344CB8AC3E}">
        <p14:creationId xmlns:p14="http://schemas.microsoft.com/office/powerpoint/2010/main" val="3842268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097280" y="881776"/>
            <a:ext cx="4937760" cy="736282"/>
          </a:xfrm>
        </p:spPr>
        <p:txBody>
          <a:bodyPr>
            <a:normAutofit/>
          </a:bodyPr>
          <a:lstStyle/>
          <a:p>
            <a:pPr algn="ctr"/>
            <a:r>
              <a:rPr lang="pl-PL" sz="2800" dirty="0"/>
              <a:t>Przed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217920" y="881776"/>
            <a:ext cx="4937760" cy="736282"/>
          </a:xfrm>
        </p:spPr>
        <p:txBody>
          <a:bodyPr/>
          <a:lstStyle/>
          <a:p>
            <a:pPr algn="ctr"/>
            <a:r>
              <a:rPr lang="pl-PL" sz="2800" dirty="0"/>
              <a:t>po</a:t>
            </a:r>
          </a:p>
        </p:txBody>
      </p:sp>
      <p:pic>
        <p:nvPicPr>
          <p:cNvPr id="18" name="Symbol zastępczy zawartości 17" descr="Obraz zawierający mężczyzna, osoba, stojące, ciemny&#10;&#10;Opis wygenerowany automatycznie">
            <a:extLst>
              <a:ext uri="{FF2B5EF4-FFF2-40B4-BE49-F238E27FC236}">
                <a16:creationId xmlns:a16="http://schemas.microsoft.com/office/drawing/2014/main" id="{FEEB04BC-D505-4A12-BBF8-E492CFF95BD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9" t="9271" r="28773"/>
          <a:stretch/>
        </p:blipFill>
        <p:spPr>
          <a:xfrm>
            <a:off x="1897379" y="1676383"/>
            <a:ext cx="3451862" cy="4650754"/>
          </a:xfrm>
        </p:spPr>
      </p:pic>
      <p:pic>
        <p:nvPicPr>
          <p:cNvPr id="21" name="Obraz 20" descr="Obraz zawierający mężczyzna, osoba, ciemny&#10;&#10;Opis wygenerowany automatycznie">
            <a:extLst>
              <a:ext uri="{FF2B5EF4-FFF2-40B4-BE49-F238E27FC236}">
                <a16:creationId xmlns:a16="http://schemas.microsoft.com/office/drawing/2014/main" id="{10446C23-03DC-4493-AC9E-1A7C34DAEA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6" t="9629" r="31022"/>
          <a:stretch/>
        </p:blipFill>
        <p:spPr>
          <a:xfrm>
            <a:off x="6987540" y="1676383"/>
            <a:ext cx="3234348" cy="465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591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atka">
  <a:themeElements>
    <a:clrScheme name="Siatk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Siatk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iatk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TM03457485[[fn=Siatka]]</Template>
  <TotalTime>1362</TotalTime>
  <Words>623</Words>
  <Application>Microsoft Office PowerPoint</Application>
  <PresentationFormat>Panoramiczny</PresentationFormat>
  <Paragraphs>73</Paragraphs>
  <Slides>20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Century Gothic</vt:lpstr>
      <vt:lpstr>Siatka</vt:lpstr>
      <vt:lpstr>High pass filter</vt:lpstr>
      <vt:lpstr>Opis Projektu</vt:lpstr>
      <vt:lpstr>Filtry górnoprzepustowe</vt:lpstr>
      <vt:lpstr>Pseudokod Nakładania filtrów</vt:lpstr>
      <vt:lpstr>Prezentacja programu PowerPoint</vt:lpstr>
      <vt:lpstr>Przykładowe Wyniki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Wykorzystane instrukcje wektorowe</vt:lpstr>
      <vt:lpstr>Główne instrukcje wektorowe</vt:lpstr>
      <vt:lpstr>Dodatkowe instrukcje wektorowe</vt:lpstr>
      <vt:lpstr>Porównanie czasowe  C++ VS ASM</vt:lpstr>
      <vt:lpstr>Prezentacja programu PowerPoint</vt:lpstr>
      <vt:lpstr>Prezentacja programu PowerPoint</vt:lpstr>
      <vt:lpstr>Prezentacja programu PowerPoint</vt:lpstr>
      <vt:lpstr>Prezentacja programu PowerPoint</vt:lpstr>
      <vt:lpstr>Źródła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Filtr górnoprzepustowy</dc:title>
  <dc:creator>Rafał Klinowski</dc:creator>
  <cp:lastModifiedBy>Kacper Nitkiewicz</cp:lastModifiedBy>
  <cp:revision>75</cp:revision>
  <dcterms:created xsi:type="dcterms:W3CDTF">2021-12-17T22:07:48Z</dcterms:created>
  <dcterms:modified xsi:type="dcterms:W3CDTF">2022-01-15T19:52:34Z</dcterms:modified>
</cp:coreProperties>
</file>